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5240000" cy="8572500"/>
  <p:notesSz cx="6858000" cy="9144000"/>
  <p:embeddedFontLst>
    <p:embeddedFont>
      <p:font typeface="Canva Sans" panose="020B0503030501040103" pitchFamily="34" charset="0"/>
      <p:regular r:id="rId9"/>
    </p:embeddedFont>
    <p:embeddedFont>
      <p:font typeface="Canva Sans Bold" panose="020B0803030501040103" pitchFamily="34" charset="0"/>
      <p:regular r:id="rId10"/>
      <p:bold r:id="rId11"/>
    </p:embeddedFont>
    <p:embeddedFont>
      <p:font typeface="Montserrat" pitchFamily="2" charset="77"/>
      <p:regular r:id="rId12"/>
      <p:bold r:id="rId13"/>
      <p:italic r:id="rId14"/>
      <p:boldItalic r:id="rId15"/>
    </p:embeddedFont>
    <p:embeddedFont>
      <p:font typeface="Montserrat Bold" pitchFamily="2" charset="77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21" autoAdjust="0"/>
  </p:normalViewPr>
  <p:slideViewPr>
    <p:cSldViewPr>
      <p:cViewPr varScale="1">
        <p:scale>
          <a:sx n="96" d="100"/>
          <a:sy n="96" d="100"/>
        </p:scale>
        <p:origin x="78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Relationship Id="rId9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3381227" cy="1303361"/>
            <a:chOff x="0" y="0"/>
            <a:chExt cx="2289434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89434" cy="812800"/>
            </a:xfrm>
            <a:custGeom>
              <a:avLst/>
              <a:gdLst/>
              <a:ahLst/>
              <a:cxnLst/>
              <a:rect l="l" t="t" r="r" b="b"/>
              <a:pathLst>
                <a:path w="2289434" h="812800">
                  <a:moveTo>
                    <a:pt x="88570" y="0"/>
                  </a:moveTo>
                  <a:lnTo>
                    <a:pt x="2200864" y="0"/>
                  </a:lnTo>
                  <a:cubicBezTo>
                    <a:pt x="2224354" y="0"/>
                    <a:pt x="2246882" y="9332"/>
                    <a:pt x="2263492" y="25942"/>
                  </a:cubicBezTo>
                  <a:cubicBezTo>
                    <a:pt x="2280103" y="42552"/>
                    <a:pt x="2289434" y="65080"/>
                    <a:pt x="2289434" y="88570"/>
                  </a:cubicBezTo>
                  <a:lnTo>
                    <a:pt x="2289434" y="724230"/>
                  </a:lnTo>
                  <a:cubicBezTo>
                    <a:pt x="2289434" y="747720"/>
                    <a:pt x="2280103" y="770248"/>
                    <a:pt x="2263492" y="786858"/>
                  </a:cubicBezTo>
                  <a:cubicBezTo>
                    <a:pt x="2246882" y="803468"/>
                    <a:pt x="2224354" y="812800"/>
                    <a:pt x="2200864" y="812800"/>
                  </a:cubicBezTo>
                  <a:lnTo>
                    <a:pt x="88570" y="812800"/>
                  </a:lnTo>
                  <a:cubicBezTo>
                    <a:pt x="65080" y="812800"/>
                    <a:pt x="42552" y="803468"/>
                    <a:pt x="25942" y="786858"/>
                  </a:cubicBezTo>
                  <a:cubicBezTo>
                    <a:pt x="9332" y="770248"/>
                    <a:pt x="0" y="747720"/>
                    <a:pt x="0" y="724230"/>
                  </a:cubicBezTo>
                  <a:lnTo>
                    <a:pt x="0" y="88570"/>
                  </a:lnTo>
                  <a:cubicBezTo>
                    <a:pt x="0" y="65080"/>
                    <a:pt x="9332" y="42552"/>
                    <a:pt x="25942" y="25942"/>
                  </a:cubicBezTo>
                  <a:cubicBezTo>
                    <a:pt x="42552" y="9332"/>
                    <a:pt x="65080" y="0"/>
                    <a:pt x="8857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289434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1217" y="92736"/>
            <a:ext cx="1098016" cy="1098016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35489" y="19864"/>
            <a:ext cx="3128044" cy="1283497"/>
          </a:xfrm>
          <a:custGeom>
            <a:avLst/>
            <a:gdLst/>
            <a:ahLst/>
            <a:cxnLst/>
            <a:rect l="l" t="t" r="r" b="b"/>
            <a:pathLst>
              <a:path w="3128044" h="1283497">
                <a:moveTo>
                  <a:pt x="0" y="0"/>
                </a:moveTo>
                <a:lnTo>
                  <a:pt x="3128044" y="0"/>
                </a:lnTo>
                <a:lnTo>
                  <a:pt x="3128044" y="1283497"/>
                </a:lnTo>
                <a:lnTo>
                  <a:pt x="0" y="12834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9"/>
          <p:cNvGrpSpPr/>
          <p:nvPr/>
        </p:nvGrpSpPr>
        <p:grpSpPr>
          <a:xfrm>
            <a:off x="0" y="1979390"/>
            <a:ext cx="15240000" cy="5219170"/>
            <a:chOff x="0" y="0"/>
            <a:chExt cx="2833290" cy="97030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833290" cy="970303"/>
            </a:xfrm>
            <a:custGeom>
              <a:avLst/>
              <a:gdLst/>
              <a:ahLst/>
              <a:cxnLst/>
              <a:rect l="l" t="t" r="r" b="b"/>
              <a:pathLst>
                <a:path w="2833290" h="970303">
                  <a:moveTo>
                    <a:pt x="0" y="0"/>
                  </a:moveTo>
                  <a:lnTo>
                    <a:pt x="2833290" y="0"/>
                  </a:lnTo>
                  <a:lnTo>
                    <a:pt x="2833290" y="970303"/>
                  </a:lnTo>
                  <a:lnTo>
                    <a:pt x="0" y="970303"/>
                  </a:lnTo>
                  <a:close/>
                </a:path>
              </a:pathLst>
            </a:custGeom>
            <a:blipFill>
              <a:blip r:embed="rId3"/>
              <a:stretch>
                <a:fillRect t="-96000" b="-9600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5489" y="7497006"/>
            <a:ext cx="8229358" cy="1011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19"/>
              </a:lnSpc>
            </a:pPr>
            <a:r>
              <a:rPr lang="en-US" sz="2942" b="1">
                <a:solidFill>
                  <a:srgbClr val="0EADC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Speakers - Lynsey Colman</a:t>
            </a:r>
          </a:p>
          <a:p>
            <a:pPr algn="l">
              <a:lnSpc>
                <a:spcPts val="4119"/>
              </a:lnSpc>
              <a:spcBef>
                <a:spcPct val="0"/>
              </a:spcBef>
            </a:pPr>
            <a:r>
              <a:rPr lang="en-US" sz="2942" b="1">
                <a:solidFill>
                  <a:srgbClr val="0EADCB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Date - 8th October 2024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650442" y="257074"/>
            <a:ext cx="10379757" cy="13667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18"/>
              </a:lnSpc>
            </a:pPr>
            <a:r>
              <a:rPr lang="en-US" sz="3942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Secure Your Legacy:</a:t>
            </a:r>
          </a:p>
          <a:p>
            <a:pPr algn="ctr">
              <a:lnSpc>
                <a:spcPts val="5518"/>
              </a:lnSpc>
              <a:spcBef>
                <a:spcPct val="0"/>
              </a:spcBef>
            </a:pPr>
            <a:r>
              <a:rPr lang="en-US" sz="3942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Creating &amp; Updating Wills, LPAs &amp; IHT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497392" y="8338821"/>
            <a:ext cx="5742608" cy="2336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20"/>
              </a:lnSpc>
            </a:pPr>
            <a:r>
              <a:rPr lang="en-US" sz="13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Copyright © 360 Law Group Limited, London, 2024. All Rights Reserved.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-529855" y="6611250"/>
            <a:ext cx="3818177" cy="264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2"/>
              </a:lnSpc>
            </a:pPr>
            <a:r>
              <a:rPr lang="en-US" sz="1551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Will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62642" y="1397957"/>
            <a:ext cx="7551544" cy="1081733"/>
            <a:chOff x="0" y="0"/>
            <a:chExt cx="2386661" cy="3418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86661" cy="341881"/>
            </a:xfrm>
            <a:custGeom>
              <a:avLst/>
              <a:gdLst/>
              <a:ahLst/>
              <a:cxnLst/>
              <a:rect l="l" t="t" r="r" b="b"/>
              <a:pathLst>
                <a:path w="2386661" h="341881">
                  <a:moveTo>
                    <a:pt x="43059" y="0"/>
                  </a:moveTo>
                  <a:lnTo>
                    <a:pt x="2343602" y="0"/>
                  </a:lnTo>
                  <a:cubicBezTo>
                    <a:pt x="2355022" y="0"/>
                    <a:pt x="2365974" y="4537"/>
                    <a:pt x="2374049" y="12612"/>
                  </a:cubicBezTo>
                  <a:cubicBezTo>
                    <a:pt x="2382124" y="20687"/>
                    <a:pt x="2386661" y="31639"/>
                    <a:pt x="2386661" y="43059"/>
                  </a:cubicBezTo>
                  <a:lnTo>
                    <a:pt x="2386661" y="298822"/>
                  </a:lnTo>
                  <a:cubicBezTo>
                    <a:pt x="2386661" y="310242"/>
                    <a:pt x="2382124" y="321194"/>
                    <a:pt x="2374049" y="329269"/>
                  </a:cubicBezTo>
                  <a:cubicBezTo>
                    <a:pt x="2365974" y="337344"/>
                    <a:pt x="2355022" y="341881"/>
                    <a:pt x="2343602" y="341881"/>
                  </a:cubicBezTo>
                  <a:lnTo>
                    <a:pt x="43059" y="341881"/>
                  </a:lnTo>
                  <a:cubicBezTo>
                    <a:pt x="31639" y="341881"/>
                    <a:pt x="20687" y="337344"/>
                    <a:pt x="12612" y="329269"/>
                  </a:cubicBezTo>
                  <a:cubicBezTo>
                    <a:pt x="4537" y="321194"/>
                    <a:pt x="0" y="310242"/>
                    <a:pt x="0" y="298822"/>
                  </a:cubicBezTo>
                  <a:lnTo>
                    <a:pt x="0" y="43059"/>
                  </a:lnTo>
                  <a:cubicBezTo>
                    <a:pt x="0" y="31639"/>
                    <a:pt x="4537" y="20687"/>
                    <a:pt x="12612" y="12612"/>
                  </a:cubicBezTo>
                  <a:cubicBezTo>
                    <a:pt x="20687" y="4537"/>
                    <a:pt x="31639" y="0"/>
                    <a:pt x="43059" y="0"/>
                  </a:cubicBezTo>
                  <a:close/>
                </a:path>
              </a:pathLst>
            </a:custGeom>
            <a:solidFill>
              <a:srgbClr val="0EADC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386661" cy="370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5489" y="19864"/>
            <a:ext cx="3128044" cy="1283497"/>
          </a:xfrm>
          <a:custGeom>
            <a:avLst/>
            <a:gdLst/>
            <a:ahLst/>
            <a:cxnLst/>
            <a:rect l="l" t="t" r="r" b="b"/>
            <a:pathLst>
              <a:path w="3128044" h="1283497">
                <a:moveTo>
                  <a:pt x="0" y="0"/>
                </a:moveTo>
                <a:lnTo>
                  <a:pt x="3128044" y="0"/>
                </a:lnTo>
                <a:lnTo>
                  <a:pt x="3128044" y="1283497"/>
                </a:lnTo>
                <a:lnTo>
                  <a:pt x="0" y="12834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1614185" y="2651059"/>
            <a:ext cx="3217744" cy="321774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EADC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47707" y="2784581"/>
            <a:ext cx="2924520" cy="292452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740075" y="2752982"/>
            <a:ext cx="2956118" cy="2956118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716299" y="2747721"/>
            <a:ext cx="3013516" cy="3013504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Freeform 16"/>
          <p:cNvSpPr/>
          <p:nvPr/>
        </p:nvSpPr>
        <p:spPr>
          <a:xfrm>
            <a:off x="7277065" y="1541942"/>
            <a:ext cx="383084" cy="428625"/>
          </a:xfrm>
          <a:custGeom>
            <a:avLst/>
            <a:gdLst/>
            <a:ahLst/>
            <a:cxnLst/>
            <a:rect l="l" t="t" r="r" b="b"/>
            <a:pathLst>
              <a:path w="383084" h="428625">
                <a:moveTo>
                  <a:pt x="0" y="0"/>
                </a:moveTo>
                <a:lnTo>
                  <a:pt x="383084" y="0"/>
                </a:lnTo>
                <a:lnTo>
                  <a:pt x="383084" y="428625"/>
                </a:lnTo>
                <a:lnTo>
                  <a:pt x="0" y="428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7277065" y="3245580"/>
            <a:ext cx="383084" cy="428625"/>
          </a:xfrm>
          <a:custGeom>
            <a:avLst/>
            <a:gdLst/>
            <a:ahLst/>
            <a:cxnLst/>
            <a:rect l="l" t="t" r="r" b="b"/>
            <a:pathLst>
              <a:path w="383084" h="428625">
                <a:moveTo>
                  <a:pt x="0" y="0"/>
                </a:moveTo>
                <a:lnTo>
                  <a:pt x="383084" y="0"/>
                </a:lnTo>
                <a:lnTo>
                  <a:pt x="383084" y="428625"/>
                </a:lnTo>
                <a:lnTo>
                  <a:pt x="0" y="42862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0" y="7894320"/>
            <a:ext cx="15240000" cy="711013"/>
            <a:chOff x="0" y="0"/>
            <a:chExt cx="2833290" cy="13218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833290" cy="132185"/>
            </a:xfrm>
            <a:custGeom>
              <a:avLst/>
              <a:gdLst/>
              <a:ahLst/>
              <a:cxnLst/>
              <a:rect l="l" t="t" r="r" b="b"/>
              <a:pathLst>
                <a:path w="2833290" h="132185">
                  <a:moveTo>
                    <a:pt x="0" y="0"/>
                  </a:moveTo>
                  <a:lnTo>
                    <a:pt x="2833290" y="0"/>
                  </a:lnTo>
                  <a:lnTo>
                    <a:pt x="2833290" y="132185"/>
                  </a:lnTo>
                  <a:lnTo>
                    <a:pt x="0" y="132185"/>
                  </a:lnTo>
                  <a:close/>
                </a:path>
              </a:pathLst>
            </a:custGeom>
            <a:blipFill>
              <a:blip r:embed="rId6"/>
              <a:stretch>
                <a:fillRect t="-1021710" b="-102171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9801299" y="7696200"/>
            <a:ext cx="5438701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384B59"/>
                </a:solidFill>
                <a:latin typeface="Montserrat"/>
                <a:ea typeface="Montserrat"/>
                <a:cs typeface="Montserrat"/>
                <a:sym typeface="Montserrat"/>
              </a:rPr>
              <a:t>Copyright © 360 Law Group Limited, London, 2024. All Rights Reserved.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92254" y="1594569"/>
            <a:ext cx="6199222" cy="637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8"/>
              </a:lnSpc>
              <a:spcBef>
                <a:spcPct val="0"/>
              </a:spcBef>
            </a:pPr>
            <a:r>
              <a:rPr lang="en-US" sz="3770" b="1">
                <a:solidFill>
                  <a:srgbClr val="384B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Introducing your Speakers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90833" y="5986958"/>
            <a:ext cx="6553051" cy="1304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8"/>
              </a:lnSpc>
            </a:pPr>
            <a:r>
              <a:rPr lang="en-US" sz="3770" b="1">
                <a:solidFill>
                  <a:srgbClr val="384B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Lynsey Colman</a:t>
            </a:r>
          </a:p>
          <a:p>
            <a:pPr algn="ctr">
              <a:lnSpc>
                <a:spcPts val="5278"/>
              </a:lnSpc>
              <a:spcBef>
                <a:spcPct val="0"/>
              </a:spcBef>
            </a:pPr>
            <a:r>
              <a:rPr lang="en-US" sz="3770" b="1">
                <a:solidFill>
                  <a:srgbClr val="0A8DB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Lead Private Client Solicitor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885320" y="1494317"/>
            <a:ext cx="6592396" cy="1136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4"/>
              </a:lnSpc>
              <a:spcBef>
                <a:spcPct val="0"/>
              </a:spcBef>
            </a:pPr>
            <a:r>
              <a:rPr lang="en-US" sz="2145">
                <a:solidFill>
                  <a:srgbClr val="384B59"/>
                </a:solidFill>
                <a:latin typeface="Canva Sans"/>
                <a:ea typeface="Canva Sans"/>
                <a:cs typeface="Canva Sans"/>
                <a:sym typeface="Canva Sans"/>
              </a:rPr>
              <a:t>Lynsey qualified as a lawyer in 2005 and specialies in Private Client work, including Wills, Trusts, and Probate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885320" y="3197955"/>
            <a:ext cx="6497430" cy="1517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4"/>
              </a:lnSpc>
              <a:spcBef>
                <a:spcPct val="0"/>
              </a:spcBef>
            </a:pPr>
            <a:r>
              <a:rPr lang="en-US" sz="2145" u="none" strike="noStrike">
                <a:solidFill>
                  <a:srgbClr val="384B59"/>
                </a:solidFill>
                <a:latin typeface="Canva Sans"/>
                <a:ea typeface="Canva Sans"/>
                <a:cs typeface="Canva Sans"/>
                <a:sym typeface="Canva Sans"/>
              </a:rPr>
              <a:t>Lynsey is known for delivering highly personalised and empathetic legal services, ensuring her clients fully understand their options and outcomes.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401125"/>
            <a:ext cx="6865744" cy="1081733"/>
            <a:chOff x="0" y="0"/>
            <a:chExt cx="2386661" cy="3418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86661" cy="341881"/>
            </a:xfrm>
            <a:custGeom>
              <a:avLst/>
              <a:gdLst/>
              <a:ahLst/>
              <a:cxnLst/>
              <a:rect l="l" t="t" r="r" b="b"/>
              <a:pathLst>
                <a:path w="2386661" h="341881">
                  <a:moveTo>
                    <a:pt x="43059" y="0"/>
                  </a:moveTo>
                  <a:lnTo>
                    <a:pt x="2343602" y="0"/>
                  </a:lnTo>
                  <a:cubicBezTo>
                    <a:pt x="2355022" y="0"/>
                    <a:pt x="2365974" y="4537"/>
                    <a:pt x="2374049" y="12612"/>
                  </a:cubicBezTo>
                  <a:cubicBezTo>
                    <a:pt x="2382124" y="20687"/>
                    <a:pt x="2386661" y="31639"/>
                    <a:pt x="2386661" y="43059"/>
                  </a:cubicBezTo>
                  <a:lnTo>
                    <a:pt x="2386661" y="298822"/>
                  </a:lnTo>
                  <a:cubicBezTo>
                    <a:pt x="2386661" y="310242"/>
                    <a:pt x="2382124" y="321194"/>
                    <a:pt x="2374049" y="329269"/>
                  </a:cubicBezTo>
                  <a:cubicBezTo>
                    <a:pt x="2365974" y="337344"/>
                    <a:pt x="2355022" y="341881"/>
                    <a:pt x="2343602" y="341881"/>
                  </a:cubicBezTo>
                  <a:lnTo>
                    <a:pt x="43059" y="341881"/>
                  </a:lnTo>
                  <a:cubicBezTo>
                    <a:pt x="31639" y="341881"/>
                    <a:pt x="20687" y="337344"/>
                    <a:pt x="12612" y="329269"/>
                  </a:cubicBezTo>
                  <a:cubicBezTo>
                    <a:pt x="4537" y="321194"/>
                    <a:pt x="0" y="310242"/>
                    <a:pt x="0" y="298822"/>
                  </a:cubicBezTo>
                  <a:lnTo>
                    <a:pt x="0" y="43059"/>
                  </a:lnTo>
                  <a:cubicBezTo>
                    <a:pt x="0" y="31639"/>
                    <a:pt x="4537" y="20687"/>
                    <a:pt x="12612" y="12612"/>
                  </a:cubicBezTo>
                  <a:cubicBezTo>
                    <a:pt x="20687" y="4537"/>
                    <a:pt x="31639" y="0"/>
                    <a:pt x="43059" y="0"/>
                  </a:cubicBezTo>
                  <a:close/>
                </a:path>
              </a:pathLst>
            </a:custGeom>
            <a:solidFill>
              <a:srgbClr val="0EADC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2386661" cy="3704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5489" y="19864"/>
            <a:ext cx="3128044" cy="1283497"/>
          </a:xfrm>
          <a:custGeom>
            <a:avLst/>
            <a:gdLst/>
            <a:ahLst/>
            <a:cxnLst/>
            <a:rect l="l" t="t" r="r" b="b"/>
            <a:pathLst>
              <a:path w="3128044" h="1283497">
                <a:moveTo>
                  <a:pt x="0" y="0"/>
                </a:moveTo>
                <a:lnTo>
                  <a:pt x="3128044" y="0"/>
                </a:lnTo>
                <a:lnTo>
                  <a:pt x="3128044" y="1283497"/>
                </a:lnTo>
                <a:lnTo>
                  <a:pt x="0" y="12834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7277065" y="1513367"/>
            <a:ext cx="383084" cy="428625"/>
          </a:xfrm>
          <a:custGeom>
            <a:avLst/>
            <a:gdLst/>
            <a:ahLst/>
            <a:cxnLst/>
            <a:rect l="l" t="t" r="r" b="b"/>
            <a:pathLst>
              <a:path w="383084" h="428625">
                <a:moveTo>
                  <a:pt x="0" y="0"/>
                </a:moveTo>
                <a:lnTo>
                  <a:pt x="383084" y="0"/>
                </a:lnTo>
                <a:lnTo>
                  <a:pt x="383084" y="428625"/>
                </a:lnTo>
                <a:lnTo>
                  <a:pt x="0" y="4286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277065" y="2755423"/>
            <a:ext cx="383084" cy="428625"/>
          </a:xfrm>
          <a:custGeom>
            <a:avLst/>
            <a:gdLst/>
            <a:ahLst/>
            <a:cxnLst/>
            <a:rect l="l" t="t" r="r" b="b"/>
            <a:pathLst>
              <a:path w="383084" h="428625">
                <a:moveTo>
                  <a:pt x="0" y="0"/>
                </a:moveTo>
                <a:lnTo>
                  <a:pt x="383084" y="0"/>
                </a:lnTo>
                <a:lnTo>
                  <a:pt x="383084" y="428625"/>
                </a:lnTo>
                <a:lnTo>
                  <a:pt x="0" y="4286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9801299" y="7696200"/>
            <a:ext cx="5438701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384B59"/>
                </a:solidFill>
                <a:latin typeface="Montserrat"/>
                <a:ea typeface="Montserrat"/>
                <a:cs typeface="Montserrat"/>
                <a:sym typeface="Montserrat"/>
              </a:rPr>
              <a:t>Copyright © 360 Law Group Limited, London, 2024. All Rights Reserved.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91434" y="1586658"/>
            <a:ext cx="2972099" cy="637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78"/>
              </a:lnSpc>
              <a:spcBef>
                <a:spcPct val="0"/>
              </a:spcBef>
            </a:pPr>
            <a:r>
              <a:rPr lang="en-US" sz="3770" b="1">
                <a:solidFill>
                  <a:srgbClr val="384B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Agenda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0" y="7894320"/>
            <a:ext cx="15240000" cy="711013"/>
            <a:chOff x="0" y="0"/>
            <a:chExt cx="2833290" cy="13218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833290" cy="132185"/>
            </a:xfrm>
            <a:custGeom>
              <a:avLst/>
              <a:gdLst/>
              <a:ahLst/>
              <a:cxnLst/>
              <a:rect l="l" t="t" r="r" b="b"/>
              <a:pathLst>
                <a:path w="2833290" h="132185">
                  <a:moveTo>
                    <a:pt x="0" y="0"/>
                  </a:moveTo>
                  <a:lnTo>
                    <a:pt x="2833290" y="0"/>
                  </a:lnTo>
                  <a:lnTo>
                    <a:pt x="2833290" y="132185"/>
                  </a:lnTo>
                  <a:lnTo>
                    <a:pt x="0" y="132185"/>
                  </a:lnTo>
                  <a:close/>
                </a:path>
              </a:pathLst>
            </a:custGeom>
            <a:blipFill>
              <a:blip r:embed="rId5"/>
              <a:stretch>
                <a:fillRect t="-1021710" b="-102171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892748" y="1516808"/>
            <a:ext cx="2521760" cy="374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4"/>
              </a:lnSpc>
              <a:spcBef>
                <a:spcPct val="0"/>
              </a:spcBef>
            </a:pPr>
            <a:r>
              <a:rPr lang="en-US" sz="2145">
                <a:solidFill>
                  <a:srgbClr val="384B59"/>
                </a:solidFill>
                <a:latin typeface="Canva Sans"/>
                <a:ea typeface="Canva Sans"/>
                <a:cs typeface="Canva Sans"/>
                <a:sym typeface="Canva Sans"/>
              </a:rPr>
              <a:t>Wills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892748" y="2758865"/>
            <a:ext cx="3971348" cy="374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4"/>
              </a:lnSpc>
              <a:spcBef>
                <a:spcPct val="0"/>
              </a:spcBef>
            </a:pPr>
            <a:r>
              <a:rPr lang="en-US" sz="2145">
                <a:solidFill>
                  <a:srgbClr val="384B59"/>
                </a:solidFill>
                <a:latin typeface="Canva Sans"/>
                <a:ea typeface="Canva Sans"/>
                <a:cs typeface="Canva Sans"/>
                <a:sym typeface="Canva Sans"/>
              </a:rPr>
              <a:t>Lasting Power of Attorney</a:t>
            </a:r>
          </a:p>
        </p:txBody>
      </p:sp>
      <p:sp>
        <p:nvSpPr>
          <p:cNvPr id="14" name="Freeform 14"/>
          <p:cNvSpPr/>
          <p:nvPr/>
        </p:nvSpPr>
        <p:spPr>
          <a:xfrm>
            <a:off x="7277065" y="3993673"/>
            <a:ext cx="383084" cy="428625"/>
          </a:xfrm>
          <a:custGeom>
            <a:avLst/>
            <a:gdLst/>
            <a:ahLst/>
            <a:cxnLst/>
            <a:rect l="l" t="t" r="r" b="b"/>
            <a:pathLst>
              <a:path w="383084" h="428625">
                <a:moveTo>
                  <a:pt x="0" y="0"/>
                </a:moveTo>
                <a:lnTo>
                  <a:pt x="383084" y="0"/>
                </a:lnTo>
                <a:lnTo>
                  <a:pt x="383084" y="428625"/>
                </a:lnTo>
                <a:lnTo>
                  <a:pt x="0" y="4286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7892748" y="3997115"/>
            <a:ext cx="5171006" cy="374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4"/>
              </a:lnSpc>
              <a:spcBef>
                <a:spcPct val="0"/>
              </a:spcBef>
            </a:pPr>
            <a:r>
              <a:rPr lang="en-US" sz="2145">
                <a:solidFill>
                  <a:srgbClr val="384B59"/>
                </a:solidFill>
                <a:latin typeface="Canva Sans"/>
                <a:ea typeface="Canva Sans"/>
                <a:cs typeface="Canva Sans"/>
                <a:sym typeface="Canva Sans"/>
              </a:rPr>
              <a:t>Inheritance Tax and Lifetime Gifting</a:t>
            </a:r>
          </a:p>
        </p:txBody>
      </p:sp>
      <p:sp>
        <p:nvSpPr>
          <p:cNvPr id="16" name="Freeform 16"/>
          <p:cNvSpPr/>
          <p:nvPr/>
        </p:nvSpPr>
        <p:spPr>
          <a:xfrm>
            <a:off x="7277065" y="5336698"/>
            <a:ext cx="383084" cy="428625"/>
          </a:xfrm>
          <a:custGeom>
            <a:avLst/>
            <a:gdLst/>
            <a:ahLst/>
            <a:cxnLst/>
            <a:rect l="l" t="t" r="r" b="b"/>
            <a:pathLst>
              <a:path w="383084" h="428625">
                <a:moveTo>
                  <a:pt x="0" y="0"/>
                </a:moveTo>
                <a:lnTo>
                  <a:pt x="383084" y="0"/>
                </a:lnTo>
                <a:lnTo>
                  <a:pt x="383084" y="428625"/>
                </a:lnTo>
                <a:lnTo>
                  <a:pt x="0" y="4286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TextBox 17"/>
          <p:cNvSpPr txBox="1"/>
          <p:nvPr/>
        </p:nvSpPr>
        <p:spPr>
          <a:xfrm>
            <a:off x="7892748" y="5340140"/>
            <a:ext cx="3533972" cy="374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4"/>
              </a:lnSpc>
              <a:spcBef>
                <a:spcPct val="0"/>
              </a:spcBef>
            </a:pPr>
            <a:r>
              <a:rPr lang="en-US" sz="2145">
                <a:solidFill>
                  <a:srgbClr val="384B59"/>
                </a:solidFill>
                <a:latin typeface="Canva Sans"/>
                <a:ea typeface="Canva Sans"/>
                <a:cs typeface="Canva Sans"/>
                <a:sym typeface="Canva Sans"/>
              </a:rPr>
              <a:t>Questions &amp; Answers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359154"/>
            <a:ext cx="3128044" cy="1094803"/>
            <a:chOff x="0" y="0"/>
            <a:chExt cx="3121465" cy="3460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21465" cy="346012"/>
            </a:xfrm>
            <a:custGeom>
              <a:avLst/>
              <a:gdLst/>
              <a:ahLst/>
              <a:cxnLst/>
              <a:rect l="l" t="t" r="r" b="b"/>
              <a:pathLst>
                <a:path w="3121465" h="346012">
                  <a:moveTo>
                    <a:pt x="32923" y="0"/>
                  </a:moveTo>
                  <a:lnTo>
                    <a:pt x="3088542" y="0"/>
                  </a:lnTo>
                  <a:cubicBezTo>
                    <a:pt x="3106725" y="0"/>
                    <a:pt x="3121465" y="14740"/>
                    <a:pt x="3121465" y="32923"/>
                  </a:cubicBezTo>
                  <a:lnTo>
                    <a:pt x="3121465" y="313089"/>
                  </a:lnTo>
                  <a:cubicBezTo>
                    <a:pt x="3121465" y="331272"/>
                    <a:pt x="3106725" y="346012"/>
                    <a:pt x="3088542" y="346012"/>
                  </a:cubicBezTo>
                  <a:lnTo>
                    <a:pt x="32923" y="346012"/>
                  </a:lnTo>
                  <a:cubicBezTo>
                    <a:pt x="14740" y="346012"/>
                    <a:pt x="0" y="331272"/>
                    <a:pt x="0" y="313089"/>
                  </a:cubicBezTo>
                  <a:lnTo>
                    <a:pt x="0" y="32923"/>
                  </a:lnTo>
                  <a:cubicBezTo>
                    <a:pt x="0" y="14740"/>
                    <a:pt x="14740" y="0"/>
                    <a:pt x="32923" y="0"/>
                  </a:cubicBezTo>
                  <a:close/>
                </a:path>
              </a:pathLst>
            </a:custGeom>
            <a:solidFill>
              <a:srgbClr val="0EADC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121465" cy="3745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5489" y="19864"/>
            <a:ext cx="3128044" cy="1283497"/>
          </a:xfrm>
          <a:custGeom>
            <a:avLst/>
            <a:gdLst/>
            <a:ahLst/>
            <a:cxnLst/>
            <a:rect l="l" t="t" r="r" b="b"/>
            <a:pathLst>
              <a:path w="3128044" h="1283497">
                <a:moveTo>
                  <a:pt x="0" y="0"/>
                </a:moveTo>
                <a:lnTo>
                  <a:pt x="3128044" y="0"/>
                </a:lnTo>
                <a:lnTo>
                  <a:pt x="3128044" y="1283497"/>
                </a:lnTo>
                <a:lnTo>
                  <a:pt x="0" y="12834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32397" y="2739707"/>
            <a:ext cx="383084" cy="428625"/>
          </a:xfrm>
          <a:custGeom>
            <a:avLst/>
            <a:gdLst/>
            <a:ahLst/>
            <a:cxnLst/>
            <a:rect l="l" t="t" r="r" b="b"/>
            <a:pathLst>
              <a:path w="383084" h="428625">
                <a:moveTo>
                  <a:pt x="0" y="0"/>
                </a:moveTo>
                <a:lnTo>
                  <a:pt x="383083" y="0"/>
                </a:lnTo>
                <a:lnTo>
                  <a:pt x="383083" y="428625"/>
                </a:lnTo>
                <a:lnTo>
                  <a:pt x="0" y="4286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8806" y="8066699"/>
            <a:ext cx="15221194" cy="505801"/>
            <a:chOff x="0" y="0"/>
            <a:chExt cx="2829793" cy="940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29794" cy="94034"/>
            </a:xfrm>
            <a:custGeom>
              <a:avLst/>
              <a:gdLst/>
              <a:ahLst/>
              <a:cxnLst/>
              <a:rect l="l" t="t" r="r" b="b"/>
              <a:pathLst>
                <a:path w="2829794" h="94034">
                  <a:moveTo>
                    <a:pt x="0" y="0"/>
                  </a:moveTo>
                  <a:lnTo>
                    <a:pt x="2829794" y="0"/>
                  </a:lnTo>
                  <a:lnTo>
                    <a:pt x="2829794" y="94034"/>
                  </a:lnTo>
                  <a:lnTo>
                    <a:pt x="0" y="940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232397" y="3463607"/>
            <a:ext cx="383084" cy="428625"/>
          </a:xfrm>
          <a:custGeom>
            <a:avLst/>
            <a:gdLst/>
            <a:ahLst/>
            <a:cxnLst/>
            <a:rect l="l" t="t" r="r" b="b"/>
            <a:pathLst>
              <a:path w="383084" h="428625">
                <a:moveTo>
                  <a:pt x="0" y="0"/>
                </a:moveTo>
                <a:lnTo>
                  <a:pt x="383083" y="0"/>
                </a:lnTo>
                <a:lnTo>
                  <a:pt x="383083" y="428625"/>
                </a:lnTo>
                <a:lnTo>
                  <a:pt x="0" y="4286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621301" y="19864"/>
            <a:ext cx="1618699" cy="1618699"/>
          </a:xfrm>
          <a:custGeom>
            <a:avLst/>
            <a:gdLst/>
            <a:ahLst/>
            <a:cxnLst/>
            <a:rect l="l" t="t" r="r" b="b"/>
            <a:pathLst>
              <a:path w="1618699" h="1618699">
                <a:moveTo>
                  <a:pt x="0" y="0"/>
                </a:moveTo>
                <a:lnTo>
                  <a:pt x="1618699" y="0"/>
                </a:lnTo>
                <a:lnTo>
                  <a:pt x="1618699" y="1618698"/>
                </a:lnTo>
                <a:lnTo>
                  <a:pt x="0" y="16186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3694076" y="82655"/>
            <a:ext cx="1483133" cy="148313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232397" y="4187507"/>
            <a:ext cx="383084" cy="428625"/>
          </a:xfrm>
          <a:custGeom>
            <a:avLst/>
            <a:gdLst/>
            <a:ahLst/>
            <a:cxnLst/>
            <a:rect l="l" t="t" r="r" b="b"/>
            <a:pathLst>
              <a:path w="383084" h="428625">
                <a:moveTo>
                  <a:pt x="0" y="0"/>
                </a:moveTo>
                <a:lnTo>
                  <a:pt x="383083" y="0"/>
                </a:lnTo>
                <a:lnTo>
                  <a:pt x="383083" y="428625"/>
                </a:lnTo>
                <a:lnTo>
                  <a:pt x="0" y="4286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0" y="7958114"/>
            <a:ext cx="2361439" cy="614386"/>
          </a:xfrm>
          <a:custGeom>
            <a:avLst/>
            <a:gdLst/>
            <a:ahLst/>
            <a:cxnLst/>
            <a:rect l="l" t="t" r="r" b="b"/>
            <a:pathLst>
              <a:path w="2361439" h="614386">
                <a:moveTo>
                  <a:pt x="0" y="0"/>
                </a:moveTo>
                <a:lnTo>
                  <a:pt x="2361439" y="0"/>
                </a:lnTo>
                <a:lnTo>
                  <a:pt x="2361439" y="614386"/>
                </a:lnTo>
                <a:lnTo>
                  <a:pt x="0" y="6143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93724" b="-1906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2361439" y="7958114"/>
            <a:ext cx="2361439" cy="614386"/>
          </a:xfrm>
          <a:custGeom>
            <a:avLst/>
            <a:gdLst/>
            <a:ahLst/>
            <a:cxnLst/>
            <a:rect l="l" t="t" r="r" b="b"/>
            <a:pathLst>
              <a:path w="2361439" h="614386">
                <a:moveTo>
                  <a:pt x="0" y="0"/>
                </a:moveTo>
                <a:lnTo>
                  <a:pt x="2361439" y="0"/>
                </a:lnTo>
                <a:lnTo>
                  <a:pt x="2361439" y="614386"/>
                </a:lnTo>
                <a:lnTo>
                  <a:pt x="0" y="6143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93724" b="-1906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4729815" y="7958114"/>
            <a:ext cx="2361439" cy="614386"/>
          </a:xfrm>
          <a:custGeom>
            <a:avLst/>
            <a:gdLst/>
            <a:ahLst/>
            <a:cxnLst/>
            <a:rect l="l" t="t" r="r" b="b"/>
            <a:pathLst>
              <a:path w="2361439" h="614386">
                <a:moveTo>
                  <a:pt x="0" y="0"/>
                </a:moveTo>
                <a:lnTo>
                  <a:pt x="2361439" y="0"/>
                </a:lnTo>
                <a:lnTo>
                  <a:pt x="2361439" y="614386"/>
                </a:lnTo>
                <a:lnTo>
                  <a:pt x="0" y="6143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93724" b="-1906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7091254" y="7958114"/>
            <a:ext cx="2361439" cy="614386"/>
          </a:xfrm>
          <a:custGeom>
            <a:avLst/>
            <a:gdLst/>
            <a:ahLst/>
            <a:cxnLst/>
            <a:rect l="l" t="t" r="r" b="b"/>
            <a:pathLst>
              <a:path w="2361439" h="614386">
                <a:moveTo>
                  <a:pt x="0" y="0"/>
                </a:moveTo>
                <a:lnTo>
                  <a:pt x="2361439" y="0"/>
                </a:lnTo>
                <a:lnTo>
                  <a:pt x="2361439" y="614386"/>
                </a:lnTo>
                <a:lnTo>
                  <a:pt x="0" y="6143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93724" b="-1906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9452693" y="7958114"/>
            <a:ext cx="2361439" cy="614386"/>
          </a:xfrm>
          <a:custGeom>
            <a:avLst/>
            <a:gdLst/>
            <a:ahLst/>
            <a:cxnLst/>
            <a:rect l="l" t="t" r="r" b="b"/>
            <a:pathLst>
              <a:path w="2361439" h="614386">
                <a:moveTo>
                  <a:pt x="0" y="0"/>
                </a:moveTo>
                <a:lnTo>
                  <a:pt x="2361439" y="0"/>
                </a:lnTo>
                <a:lnTo>
                  <a:pt x="2361439" y="614386"/>
                </a:lnTo>
                <a:lnTo>
                  <a:pt x="0" y="6143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93724" b="-1906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1814132" y="7958114"/>
            <a:ext cx="2361439" cy="614386"/>
          </a:xfrm>
          <a:custGeom>
            <a:avLst/>
            <a:gdLst/>
            <a:ahLst/>
            <a:cxnLst/>
            <a:rect l="l" t="t" r="r" b="b"/>
            <a:pathLst>
              <a:path w="2361439" h="614386">
                <a:moveTo>
                  <a:pt x="0" y="0"/>
                </a:moveTo>
                <a:lnTo>
                  <a:pt x="2361439" y="0"/>
                </a:lnTo>
                <a:lnTo>
                  <a:pt x="2361439" y="614386"/>
                </a:lnTo>
                <a:lnTo>
                  <a:pt x="0" y="6143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93724" b="-1906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4175571" y="7958114"/>
            <a:ext cx="2361439" cy="614386"/>
          </a:xfrm>
          <a:custGeom>
            <a:avLst/>
            <a:gdLst/>
            <a:ahLst/>
            <a:cxnLst/>
            <a:rect l="l" t="t" r="r" b="b"/>
            <a:pathLst>
              <a:path w="2361439" h="614386">
                <a:moveTo>
                  <a:pt x="0" y="0"/>
                </a:moveTo>
                <a:lnTo>
                  <a:pt x="2361439" y="0"/>
                </a:lnTo>
                <a:lnTo>
                  <a:pt x="2361439" y="614386"/>
                </a:lnTo>
                <a:lnTo>
                  <a:pt x="0" y="6143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93724" b="-19063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1" name="Group 21"/>
          <p:cNvGrpSpPr/>
          <p:nvPr/>
        </p:nvGrpSpPr>
        <p:grpSpPr>
          <a:xfrm>
            <a:off x="0" y="7894320"/>
            <a:ext cx="15240000" cy="711013"/>
            <a:chOff x="0" y="0"/>
            <a:chExt cx="2833290" cy="13218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833290" cy="132185"/>
            </a:xfrm>
            <a:custGeom>
              <a:avLst/>
              <a:gdLst/>
              <a:ahLst/>
              <a:cxnLst/>
              <a:rect l="l" t="t" r="r" b="b"/>
              <a:pathLst>
                <a:path w="2833290" h="132185">
                  <a:moveTo>
                    <a:pt x="0" y="0"/>
                  </a:moveTo>
                  <a:lnTo>
                    <a:pt x="2833290" y="0"/>
                  </a:lnTo>
                  <a:lnTo>
                    <a:pt x="2833290" y="132185"/>
                  </a:lnTo>
                  <a:lnTo>
                    <a:pt x="0" y="132185"/>
                  </a:lnTo>
                  <a:close/>
                </a:path>
              </a:pathLst>
            </a:custGeom>
            <a:blipFill>
              <a:blip r:embed="rId9"/>
              <a:stretch>
                <a:fillRect t="-1021710" b="-102171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Freeform 23"/>
          <p:cNvSpPr/>
          <p:nvPr/>
        </p:nvSpPr>
        <p:spPr>
          <a:xfrm>
            <a:off x="210592" y="4911407"/>
            <a:ext cx="383084" cy="428625"/>
          </a:xfrm>
          <a:custGeom>
            <a:avLst/>
            <a:gdLst/>
            <a:ahLst/>
            <a:cxnLst/>
            <a:rect l="l" t="t" r="r" b="b"/>
            <a:pathLst>
              <a:path w="383084" h="428625">
                <a:moveTo>
                  <a:pt x="0" y="0"/>
                </a:moveTo>
                <a:lnTo>
                  <a:pt x="383083" y="0"/>
                </a:lnTo>
                <a:lnTo>
                  <a:pt x="383083" y="428625"/>
                </a:lnTo>
                <a:lnTo>
                  <a:pt x="0" y="4286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9801299" y="7696200"/>
            <a:ext cx="5438701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384B59"/>
                </a:solidFill>
                <a:latin typeface="Montserrat"/>
                <a:ea typeface="Montserrat"/>
                <a:cs typeface="Montserrat"/>
                <a:sym typeface="Montserrat"/>
              </a:rPr>
              <a:t>Copyright © 360 Law Group Limited, London, 2024. All Rights Reserved.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91434" y="1586658"/>
            <a:ext cx="2972099" cy="637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78"/>
              </a:lnSpc>
              <a:spcBef>
                <a:spcPct val="0"/>
              </a:spcBef>
            </a:pPr>
            <a:r>
              <a:rPr lang="en-US" sz="3770" b="1">
                <a:solidFill>
                  <a:srgbClr val="384B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Wills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57250" y="2743149"/>
            <a:ext cx="2521760" cy="374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4"/>
              </a:lnSpc>
              <a:spcBef>
                <a:spcPct val="0"/>
              </a:spcBef>
            </a:pPr>
            <a:r>
              <a:rPr lang="en-US" sz="2145">
                <a:solidFill>
                  <a:srgbClr val="384B59"/>
                </a:solidFill>
                <a:latin typeface="Canva Sans"/>
                <a:ea typeface="Canva Sans"/>
                <a:cs typeface="Canva Sans"/>
                <a:sym typeface="Canva Sans"/>
              </a:rPr>
              <a:t>What is a will?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35445" y="3467049"/>
            <a:ext cx="4696141" cy="374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4"/>
              </a:lnSpc>
              <a:spcBef>
                <a:spcPct val="0"/>
              </a:spcBef>
            </a:pPr>
            <a:r>
              <a:rPr lang="en-US" sz="2145">
                <a:solidFill>
                  <a:srgbClr val="384B59"/>
                </a:solidFill>
                <a:latin typeface="Canva Sans"/>
                <a:ea typeface="Canva Sans"/>
                <a:cs typeface="Canva Sans"/>
                <a:sym typeface="Canva Sans"/>
              </a:rPr>
              <a:t>Why you should have one.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57250" y="4190949"/>
            <a:ext cx="4696141" cy="374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4"/>
              </a:lnSpc>
              <a:spcBef>
                <a:spcPct val="0"/>
              </a:spcBef>
            </a:pPr>
            <a:r>
              <a:rPr lang="en-US" sz="2145">
                <a:solidFill>
                  <a:srgbClr val="384B59"/>
                </a:solidFill>
                <a:latin typeface="Canva Sans"/>
                <a:ea typeface="Canva Sans"/>
                <a:cs typeface="Canva Sans"/>
                <a:sym typeface="Canva Sans"/>
              </a:rPr>
              <a:t>What happens if you don’t?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13639" y="4914849"/>
            <a:ext cx="4696141" cy="374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4"/>
              </a:lnSpc>
              <a:spcBef>
                <a:spcPct val="0"/>
              </a:spcBef>
            </a:pPr>
            <a:r>
              <a:rPr lang="en-US" sz="2145">
                <a:solidFill>
                  <a:srgbClr val="384B59"/>
                </a:solidFill>
                <a:latin typeface="Canva Sans"/>
                <a:ea typeface="Canva Sans"/>
                <a:cs typeface="Canva Sans"/>
                <a:sym typeface="Canva Sans"/>
              </a:rPr>
              <a:t>Process overview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359154"/>
            <a:ext cx="7391400" cy="1094803"/>
            <a:chOff x="0" y="0"/>
            <a:chExt cx="3121465" cy="3460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21465" cy="346012"/>
            </a:xfrm>
            <a:custGeom>
              <a:avLst/>
              <a:gdLst/>
              <a:ahLst/>
              <a:cxnLst/>
              <a:rect l="l" t="t" r="r" b="b"/>
              <a:pathLst>
                <a:path w="3121465" h="346012">
                  <a:moveTo>
                    <a:pt x="32923" y="0"/>
                  </a:moveTo>
                  <a:lnTo>
                    <a:pt x="3088542" y="0"/>
                  </a:lnTo>
                  <a:cubicBezTo>
                    <a:pt x="3106725" y="0"/>
                    <a:pt x="3121465" y="14740"/>
                    <a:pt x="3121465" y="32923"/>
                  </a:cubicBezTo>
                  <a:lnTo>
                    <a:pt x="3121465" y="313089"/>
                  </a:lnTo>
                  <a:cubicBezTo>
                    <a:pt x="3121465" y="331272"/>
                    <a:pt x="3106725" y="346012"/>
                    <a:pt x="3088542" y="346012"/>
                  </a:cubicBezTo>
                  <a:lnTo>
                    <a:pt x="32923" y="346012"/>
                  </a:lnTo>
                  <a:cubicBezTo>
                    <a:pt x="14740" y="346012"/>
                    <a:pt x="0" y="331272"/>
                    <a:pt x="0" y="313089"/>
                  </a:cubicBezTo>
                  <a:lnTo>
                    <a:pt x="0" y="32923"/>
                  </a:lnTo>
                  <a:cubicBezTo>
                    <a:pt x="0" y="14740"/>
                    <a:pt x="14740" y="0"/>
                    <a:pt x="32923" y="0"/>
                  </a:cubicBezTo>
                  <a:close/>
                </a:path>
              </a:pathLst>
            </a:custGeom>
            <a:solidFill>
              <a:srgbClr val="0EADC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121465" cy="3745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5489" y="19864"/>
            <a:ext cx="3128044" cy="1283497"/>
          </a:xfrm>
          <a:custGeom>
            <a:avLst/>
            <a:gdLst/>
            <a:ahLst/>
            <a:cxnLst/>
            <a:rect l="l" t="t" r="r" b="b"/>
            <a:pathLst>
              <a:path w="3128044" h="1283497">
                <a:moveTo>
                  <a:pt x="0" y="0"/>
                </a:moveTo>
                <a:lnTo>
                  <a:pt x="3128044" y="0"/>
                </a:lnTo>
                <a:lnTo>
                  <a:pt x="3128044" y="1283497"/>
                </a:lnTo>
                <a:lnTo>
                  <a:pt x="0" y="12834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32397" y="2739707"/>
            <a:ext cx="383084" cy="428625"/>
          </a:xfrm>
          <a:custGeom>
            <a:avLst/>
            <a:gdLst/>
            <a:ahLst/>
            <a:cxnLst/>
            <a:rect l="l" t="t" r="r" b="b"/>
            <a:pathLst>
              <a:path w="383084" h="428625">
                <a:moveTo>
                  <a:pt x="0" y="0"/>
                </a:moveTo>
                <a:lnTo>
                  <a:pt x="383083" y="0"/>
                </a:lnTo>
                <a:lnTo>
                  <a:pt x="383083" y="428625"/>
                </a:lnTo>
                <a:lnTo>
                  <a:pt x="0" y="4286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8806" y="8066699"/>
            <a:ext cx="15221194" cy="505801"/>
            <a:chOff x="0" y="0"/>
            <a:chExt cx="2829793" cy="940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29794" cy="94034"/>
            </a:xfrm>
            <a:custGeom>
              <a:avLst/>
              <a:gdLst/>
              <a:ahLst/>
              <a:cxnLst/>
              <a:rect l="l" t="t" r="r" b="b"/>
              <a:pathLst>
                <a:path w="2829794" h="94034">
                  <a:moveTo>
                    <a:pt x="0" y="0"/>
                  </a:moveTo>
                  <a:lnTo>
                    <a:pt x="2829794" y="0"/>
                  </a:lnTo>
                  <a:lnTo>
                    <a:pt x="2829794" y="94034"/>
                  </a:lnTo>
                  <a:lnTo>
                    <a:pt x="0" y="940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232397" y="3463607"/>
            <a:ext cx="383084" cy="428625"/>
          </a:xfrm>
          <a:custGeom>
            <a:avLst/>
            <a:gdLst/>
            <a:ahLst/>
            <a:cxnLst/>
            <a:rect l="l" t="t" r="r" b="b"/>
            <a:pathLst>
              <a:path w="383084" h="428625">
                <a:moveTo>
                  <a:pt x="0" y="0"/>
                </a:moveTo>
                <a:lnTo>
                  <a:pt x="383083" y="0"/>
                </a:lnTo>
                <a:lnTo>
                  <a:pt x="383083" y="428625"/>
                </a:lnTo>
                <a:lnTo>
                  <a:pt x="0" y="4286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621301" y="19864"/>
            <a:ext cx="1618699" cy="1618699"/>
          </a:xfrm>
          <a:custGeom>
            <a:avLst/>
            <a:gdLst/>
            <a:ahLst/>
            <a:cxnLst/>
            <a:rect l="l" t="t" r="r" b="b"/>
            <a:pathLst>
              <a:path w="1618699" h="1618699">
                <a:moveTo>
                  <a:pt x="0" y="0"/>
                </a:moveTo>
                <a:lnTo>
                  <a:pt x="1618699" y="0"/>
                </a:lnTo>
                <a:lnTo>
                  <a:pt x="1618699" y="1618698"/>
                </a:lnTo>
                <a:lnTo>
                  <a:pt x="0" y="16186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3694076" y="82655"/>
            <a:ext cx="1483133" cy="148313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232397" y="4187507"/>
            <a:ext cx="383084" cy="428625"/>
          </a:xfrm>
          <a:custGeom>
            <a:avLst/>
            <a:gdLst/>
            <a:ahLst/>
            <a:cxnLst/>
            <a:rect l="l" t="t" r="r" b="b"/>
            <a:pathLst>
              <a:path w="383084" h="428625">
                <a:moveTo>
                  <a:pt x="0" y="0"/>
                </a:moveTo>
                <a:lnTo>
                  <a:pt x="383083" y="0"/>
                </a:lnTo>
                <a:lnTo>
                  <a:pt x="383083" y="428625"/>
                </a:lnTo>
                <a:lnTo>
                  <a:pt x="0" y="4286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0" y="7958114"/>
            <a:ext cx="2361439" cy="614386"/>
          </a:xfrm>
          <a:custGeom>
            <a:avLst/>
            <a:gdLst/>
            <a:ahLst/>
            <a:cxnLst/>
            <a:rect l="l" t="t" r="r" b="b"/>
            <a:pathLst>
              <a:path w="2361439" h="614386">
                <a:moveTo>
                  <a:pt x="0" y="0"/>
                </a:moveTo>
                <a:lnTo>
                  <a:pt x="2361439" y="0"/>
                </a:lnTo>
                <a:lnTo>
                  <a:pt x="2361439" y="614386"/>
                </a:lnTo>
                <a:lnTo>
                  <a:pt x="0" y="6143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93724" b="-1906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2361439" y="7958114"/>
            <a:ext cx="2361439" cy="614386"/>
          </a:xfrm>
          <a:custGeom>
            <a:avLst/>
            <a:gdLst/>
            <a:ahLst/>
            <a:cxnLst/>
            <a:rect l="l" t="t" r="r" b="b"/>
            <a:pathLst>
              <a:path w="2361439" h="614386">
                <a:moveTo>
                  <a:pt x="0" y="0"/>
                </a:moveTo>
                <a:lnTo>
                  <a:pt x="2361439" y="0"/>
                </a:lnTo>
                <a:lnTo>
                  <a:pt x="2361439" y="614386"/>
                </a:lnTo>
                <a:lnTo>
                  <a:pt x="0" y="6143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93724" b="-1906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4729815" y="7958114"/>
            <a:ext cx="2361439" cy="614386"/>
          </a:xfrm>
          <a:custGeom>
            <a:avLst/>
            <a:gdLst/>
            <a:ahLst/>
            <a:cxnLst/>
            <a:rect l="l" t="t" r="r" b="b"/>
            <a:pathLst>
              <a:path w="2361439" h="614386">
                <a:moveTo>
                  <a:pt x="0" y="0"/>
                </a:moveTo>
                <a:lnTo>
                  <a:pt x="2361439" y="0"/>
                </a:lnTo>
                <a:lnTo>
                  <a:pt x="2361439" y="614386"/>
                </a:lnTo>
                <a:lnTo>
                  <a:pt x="0" y="6143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93724" b="-1906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7091254" y="7958114"/>
            <a:ext cx="2361439" cy="614386"/>
          </a:xfrm>
          <a:custGeom>
            <a:avLst/>
            <a:gdLst/>
            <a:ahLst/>
            <a:cxnLst/>
            <a:rect l="l" t="t" r="r" b="b"/>
            <a:pathLst>
              <a:path w="2361439" h="614386">
                <a:moveTo>
                  <a:pt x="0" y="0"/>
                </a:moveTo>
                <a:lnTo>
                  <a:pt x="2361439" y="0"/>
                </a:lnTo>
                <a:lnTo>
                  <a:pt x="2361439" y="614386"/>
                </a:lnTo>
                <a:lnTo>
                  <a:pt x="0" y="6143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93724" b="-1906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9452693" y="7958114"/>
            <a:ext cx="2361439" cy="614386"/>
          </a:xfrm>
          <a:custGeom>
            <a:avLst/>
            <a:gdLst/>
            <a:ahLst/>
            <a:cxnLst/>
            <a:rect l="l" t="t" r="r" b="b"/>
            <a:pathLst>
              <a:path w="2361439" h="614386">
                <a:moveTo>
                  <a:pt x="0" y="0"/>
                </a:moveTo>
                <a:lnTo>
                  <a:pt x="2361439" y="0"/>
                </a:lnTo>
                <a:lnTo>
                  <a:pt x="2361439" y="614386"/>
                </a:lnTo>
                <a:lnTo>
                  <a:pt x="0" y="6143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93724" b="-1906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1814132" y="7958114"/>
            <a:ext cx="2361439" cy="614386"/>
          </a:xfrm>
          <a:custGeom>
            <a:avLst/>
            <a:gdLst/>
            <a:ahLst/>
            <a:cxnLst/>
            <a:rect l="l" t="t" r="r" b="b"/>
            <a:pathLst>
              <a:path w="2361439" h="614386">
                <a:moveTo>
                  <a:pt x="0" y="0"/>
                </a:moveTo>
                <a:lnTo>
                  <a:pt x="2361439" y="0"/>
                </a:lnTo>
                <a:lnTo>
                  <a:pt x="2361439" y="614386"/>
                </a:lnTo>
                <a:lnTo>
                  <a:pt x="0" y="6143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93724" b="-1906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14175571" y="7958114"/>
            <a:ext cx="2361439" cy="614386"/>
          </a:xfrm>
          <a:custGeom>
            <a:avLst/>
            <a:gdLst/>
            <a:ahLst/>
            <a:cxnLst/>
            <a:rect l="l" t="t" r="r" b="b"/>
            <a:pathLst>
              <a:path w="2361439" h="614386">
                <a:moveTo>
                  <a:pt x="0" y="0"/>
                </a:moveTo>
                <a:lnTo>
                  <a:pt x="2361439" y="0"/>
                </a:lnTo>
                <a:lnTo>
                  <a:pt x="2361439" y="614386"/>
                </a:lnTo>
                <a:lnTo>
                  <a:pt x="0" y="6143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93724" b="-19063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1" name="Group 21"/>
          <p:cNvGrpSpPr/>
          <p:nvPr/>
        </p:nvGrpSpPr>
        <p:grpSpPr>
          <a:xfrm>
            <a:off x="0" y="7894320"/>
            <a:ext cx="15240000" cy="711013"/>
            <a:chOff x="0" y="0"/>
            <a:chExt cx="2833290" cy="13218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833290" cy="132185"/>
            </a:xfrm>
            <a:custGeom>
              <a:avLst/>
              <a:gdLst/>
              <a:ahLst/>
              <a:cxnLst/>
              <a:rect l="l" t="t" r="r" b="b"/>
              <a:pathLst>
                <a:path w="2833290" h="132185">
                  <a:moveTo>
                    <a:pt x="0" y="0"/>
                  </a:moveTo>
                  <a:lnTo>
                    <a:pt x="2833290" y="0"/>
                  </a:lnTo>
                  <a:lnTo>
                    <a:pt x="2833290" y="132185"/>
                  </a:lnTo>
                  <a:lnTo>
                    <a:pt x="0" y="132185"/>
                  </a:lnTo>
                  <a:close/>
                </a:path>
              </a:pathLst>
            </a:custGeom>
            <a:blipFill>
              <a:blip r:embed="rId9"/>
              <a:stretch>
                <a:fillRect t="-1021710" b="-102171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Freeform 23"/>
          <p:cNvSpPr/>
          <p:nvPr/>
        </p:nvSpPr>
        <p:spPr>
          <a:xfrm>
            <a:off x="210592" y="4911407"/>
            <a:ext cx="383084" cy="428625"/>
          </a:xfrm>
          <a:custGeom>
            <a:avLst/>
            <a:gdLst/>
            <a:ahLst/>
            <a:cxnLst/>
            <a:rect l="l" t="t" r="r" b="b"/>
            <a:pathLst>
              <a:path w="383084" h="428625">
                <a:moveTo>
                  <a:pt x="0" y="0"/>
                </a:moveTo>
                <a:lnTo>
                  <a:pt x="383083" y="0"/>
                </a:lnTo>
                <a:lnTo>
                  <a:pt x="383083" y="428625"/>
                </a:lnTo>
                <a:lnTo>
                  <a:pt x="0" y="4286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9801299" y="7696200"/>
            <a:ext cx="5438701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384B59"/>
                </a:solidFill>
                <a:latin typeface="Montserrat"/>
                <a:ea typeface="Montserrat"/>
                <a:cs typeface="Montserrat"/>
                <a:sym typeface="Montserrat"/>
              </a:rPr>
              <a:t>Copyright © 360 Law Group Limited, London, 2024. All Rights Reserved.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91434" y="1586658"/>
            <a:ext cx="8308080" cy="637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78"/>
              </a:lnSpc>
              <a:spcBef>
                <a:spcPct val="0"/>
              </a:spcBef>
            </a:pPr>
            <a:r>
              <a:rPr lang="en-US" sz="3770" b="1">
                <a:solidFill>
                  <a:srgbClr val="384B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Lasting Powers of Attorney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857250" y="2743149"/>
            <a:ext cx="2521760" cy="374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4"/>
              </a:lnSpc>
              <a:spcBef>
                <a:spcPct val="0"/>
              </a:spcBef>
            </a:pPr>
            <a:r>
              <a:rPr lang="en-US" sz="2145">
                <a:solidFill>
                  <a:srgbClr val="384B59"/>
                </a:solidFill>
                <a:latin typeface="Canva Sans"/>
                <a:ea typeface="Canva Sans"/>
                <a:cs typeface="Canva Sans"/>
                <a:sym typeface="Canva Sans"/>
              </a:rPr>
              <a:t>What is an LPA?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835445" y="3467049"/>
            <a:ext cx="4696141" cy="374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4"/>
              </a:lnSpc>
              <a:spcBef>
                <a:spcPct val="0"/>
              </a:spcBef>
            </a:pPr>
            <a:r>
              <a:rPr lang="en-US" sz="2145">
                <a:solidFill>
                  <a:srgbClr val="384B59"/>
                </a:solidFill>
                <a:latin typeface="Canva Sans"/>
                <a:ea typeface="Canva Sans"/>
                <a:cs typeface="Canva Sans"/>
                <a:sym typeface="Canva Sans"/>
              </a:rPr>
              <a:t>Why you need one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857250" y="4190949"/>
            <a:ext cx="4696141" cy="374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4"/>
              </a:lnSpc>
              <a:spcBef>
                <a:spcPct val="0"/>
              </a:spcBef>
            </a:pPr>
            <a:r>
              <a:rPr lang="en-US" sz="2145">
                <a:solidFill>
                  <a:srgbClr val="384B59"/>
                </a:solidFill>
                <a:latin typeface="Canva Sans"/>
                <a:ea typeface="Canva Sans"/>
                <a:cs typeface="Canva Sans"/>
                <a:sym typeface="Canva Sans"/>
              </a:rPr>
              <a:t>What happens without an LPA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13639" y="4914849"/>
            <a:ext cx="4696141" cy="374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4"/>
              </a:lnSpc>
              <a:spcBef>
                <a:spcPct val="0"/>
              </a:spcBef>
            </a:pPr>
            <a:r>
              <a:rPr lang="en-US" sz="2145">
                <a:solidFill>
                  <a:srgbClr val="384B59"/>
                </a:solidFill>
                <a:latin typeface="Canva Sans"/>
                <a:ea typeface="Canva Sans"/>
                <a:cs typeface="Canva Sans"/>
                <a:sym typeface="Canva Sans"/>
              </a:rPr>
              <a:t>Process overview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359154"/>
            <a:ext cx="9536682" cy="1094803"/>
            <a:chOff x="0" y="0"/>
            <a:chExt cx="3121465" cy="34601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121465" cy="346012"/>
            </a:xfrm>
            <a:custGeom>
              <a:avLst/>
              <a:gdLst/>
              <a:ahLst/>
              <a:cxnLst/>
              <a:rect l="l" t="t" r="r" b="b"/>
              <a:pathLst>
                <a:path w="3121465" h="346012">
                  <a:moveTo>
                    <a:pt x="32923" y="0"/>
                  </a:moveTo>
                  <a:lnTo>
                    <a:pt x="3088542" y="0"/>
                  </a:lnTo>
                  <a:cubicBezTo>
                    <a:pt x="3106725" y="0"/>
                    <a:pt x="3121465" y="14740"/>
                    <a:pt x="3121465" y="32923"/>
                  </a:cubicBezTo>
                  <a:lnTo>
                    <a:pt x="3121465" y="313089"/>
                  </a:lnTo>
                  <a:cubicBezTo>
                    <a:pt x="3121465" y="331272"/>
                    <a:pt x="3106725" y="346012"/>
                    <a:pt x="3088542" y="346012"/>
                  </a:cubicBezTo>
                  <a:lnTo>
                    <a:pt x="32923" y="346012"/>
                  </a:lnTo>
                  <a:cubicBezTo>
                    <a:pt x="14740" y="346012"/>
                    <a:pt x="0" y="331272"/>
                    <a:pt x="0" y="313089"/>
                  </a:cubicBezTo>
                  <a:lnTo>
                    <a:pt x="0" y="32923"/>
                  </a:lnTo>
                  <a:cubicBezTo>
                    <a:pt x="0" y="14740"/>
                    <a:pt x="14740" y="0"/>
                    <a:pt x="32923" y="0"/>
                  </a:cubicBezTo>
                  <a:close/>
                </a:path>
              </a:pathLst>
            </a:custGeom>
            <a:solidFill>
              <a:srgbClr val="0EADC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121465" cy="3745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35489" y="19864"/>
            <a:ext cx="3128044" cy="1283497"/>
          </a:xfrm>
          <a:custGeom>
            <a:avLst/>
            <a:gdLst/>
            <a:ahLst/>
            <a:cxnLst/>
            <a:rect l="l" t="t" r="r" b="b"/>
            <a:pathLst>
              <a:path w="3128044" h="1283497">
                <a:moveTo>
                  <a:pt x="0" y="0"/>
                </a:moveTo>
                <a:lnTo>
                  <a:pt x="3128044" y="0"/>
                </a:lnTo>
                <a:lnTo>
                  <a:pt x="3128044" y="1283497"/>
                </a:lnTo>
                <a:lnTo>
                  <a:pt x="0" y="12834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32397" y="2739707"/>
            <a:ext cx="383084" cy="428625"/>
          </a:xfrm>
          <a:custGeom>
            <a:avLst/>
            <a:gdLst/>
            <a:ahLst/>
            <a:cxnLst/>
            <a:rect l="l" t="t" r="r" b="b"/>
            <a:pathLst>
              <a:path w="383084" h="428625">
                <a:moveTo>
                  <a:pt x="0" y="0"/>
                </a:moveTo>
                <a:lnTo>
                  <a:pt x="383083" y="0"/>
                </a:lnTo>
                <a:lnTo>
                  <a:pt x="383083" y="428625"/>
                </a:lnTo>
                <a:lnTo>
                  <a:pt x="0" y="4286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18806" y="8066699"/>
            <a:ext cx="15221194" cy="505801"/>
            <a:chOff x="0" y="0"/>
            <a:chExt cx="2829793" cy="940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29794" cy="94034"/>
            </a:xfrm>
            <a:custGeom>
              <a:avLst/>
              <a:gdLst/>
              <a:ahLst/>
              <a:cxnLst/>
              <a:rect l="l" t="t" r="r" b="b"/>
              <a:pathLst>
                <a:path w="2829794" h="94034">
                  <a:moveTo>
                    <a:pt x="0" y="0"/>
                  </a:moveTo>
                  <a:lnTo>
                    <a:pt x="2829794" y="0"/>
                  </a:lnTo>
                  <a:lnTo>
                    <a:pt x="2829794" y="94034"/>
                  </a:lnTo>
                  <a:lnTo>
                    <a:pt x="0" y="940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232397" y="3463607"/>
            <a:ext cx="383084" cy="428625"/>
          </a:xfrm>
          <a:custGeom>
            <a:avLst/>
            <a:gdLst/>
            <a:ahLst/>
            <a:cxnLst/>
            <a:rect l="l" t="t" r="r" b="b"/>
            <a:pathLst>
              <a:path w="383084" h="428625">
                <a:moveTo>
                  <a:pt x="0" y="0"/>
                </a:moveTo>
                <a:lnTo>
                  <a:pt x="383083" y="0"/>
                </a:lnTo>
                <a:lnTo>
                  <a:pt x="383083" y="428625"/>
                </a:lnTo>
                <a:lnTo>
                  <a:pt x="0" y="4286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3621301" y="19864"/>
            <a:ext cx="1618699" cy="1618699"/>
          </a:xfrm>
          <a:custGeom>
            <a:avLst/>
            <a:gdLst/>
            <a:ahLst/>
            <a:cxnLst/>
            <a:rect l="l" t="t" r="r" b="b"/>
            <a:pathLst>
              <a:path w="1618699" h="1618699">
                <a:moveTo>
                  <a:pt x="0" y="0"/>
                </a:moveTo>
                <a:lnTo>
                  <a:pt x="1618699" y="0"/>
                </a:lnTo>
                <a:lnTo>
                  <a:pt x="1618699" y="1618698"/>
                </a:lnTo>
                <a:lnTo>
                  <a:pt x="0" y="16186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3694076" y="82655"/>
            <a:ext cx="1483133" cy="148313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Freeform 13"/>
          <p:cNvSpPr/>
          <p:nvPr/>
        </p:nvSpPr>
        <p:spPr>
          <a:xfrm>
            <a:off x="0" y="7958114"/>
            <a:ext cx="2361439" cy="614386"/>
          </a:xfrm>
          <a:custGeom>
            <a:avLst/>
            <a:gdLst/>
            <a:ahLst/>
            <a:cxnLst/>
            <a:rect l="l" t="t" r="r" b="b"/>
            <a:pathLst>
              <a:path w="2361439" h="614386">
                <a:moveTo>
                  <a:pt x="0" y="0"/>
                </a:moveTo>
                <a:lnTo>
                  <a:pt x="2361439" y="0"/>
                </a:lnTo>
                <a:lnTo>
                  <a:pt x="2361439" y="614386"/>
                </a:lnTo>
                <a:lnTo>
                  <a:pt x="0" y="6143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93724" b="-1906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2361439" y="7958114"/>
            <a:ext cx="2361439" cy="614386"/>
          </a:xfrm>
          <a:custGeom>
            <a:avLst/>
            <a:gdLst/>
            <a:ahLst/>
            <a:cxnLst/>
            <a:rect l="l" t="t" r="r" b="b"/>
            <a:pathLst>
              <a:path w="2361439" h="614386">
                <a:moveTo>
                  <a:pt x="0" y="0"/>
                </a:moveTo>
                <a:lnTo>
                  <a:pt x="2361439" y="0"/>
                </a:lnTo>
                <a:lnTo>
                  <a:pt x="2361439" y="614386"/>
                </a:lnTo>
                <a:lnTo>
                  <a:pt x="0" y="6143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93724" b="-1906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4729815" y="7958114"/>
            <a:ext cx="2361439" cy="614386"/>
          </a:xfrm>
          <a:custGeom>
            <a:avLst/>
            <a:gdLst/>
            <a:ahLst/>
            <a:cxnLst/>
            <a:rect l="l" t="t" r="r" b="b"/>
            <a:pathLst>
              <a:path w="2361439" h="614386">
                <a:moveTo>
                  <a:pt x="0" y="0"/>
                </a:moveTo>
                <a:lnTo>
                  <a:pt x="2361439" y="0"/>
                </a:lnTo>
                <a:lnTo>
                  <a:pt x="2361439" y="614386"/>
                </a:lnTo>
                <a:lnTo>
                  <a:pt x="0" y="6143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93724" b="-1906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7091254" y="7958114"/>
            <a:ext cx="2361439" cy="614386"/>
          </a:xfrm>
          <a:custGeom>
            <a:avLst/>
            <a:gdLst/>
            <a:ahLst/>
            <a:cxnLst/>
            <a:rect l="l" t="t" r="r" b="b"/>
            <a:pathLst>
              <a:path w="2361439" h="614386">
                <a:moveTo>
                  <a:pt x="0" y="0"/>
                </a:moveTo>
                <a:lnTo>
                  <a:pt x="2361439" y="0"/>
                </a:lnTo>
                <a:lnTo>
                  <a:pt x="2361439" y="614386"/>
                </a:lnTo>
                <a:lnTo>
                  <a:pt x="0" y="6143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93724" b="-1906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9452693" y="7958114"/>
            <a:ext cx="2361439" cy="614386"/>
          </a:xfrm>
          <a:custGeom>
            <a:avLst/>
            <a:gdLst/>
            <a:ahLst/>
            <a:cxnLst/>
            <a:rect l="l" t="t" r="r" b="b"/>
            <a:pathLst>
              <a:path w="2361439" h="614386">
                <a:moveTo>
                  <a:pt x="0" y="0"/>
                </a:moveTo>
                <a:lnTo>
                  <a:pt x="2361439" y="0"/>
                </a:lnTo>
                <a:lnTo>
                  <a:pt x="2361439" y="614386"/>
                </a:lnTo>
                <a:lnTo>
                  <a:pt x="0" y="6143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93724" b="-1906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1814132" y="7958114"/>
            <a:ext cx="2361439" cy="614386"/>
          </a:xfrm>
          <a:custGeom>
            <a:avLst/>
            <a:gdLst/>
            <a:ahLst/>
            <a:cxnLst/>
            <a:rect l="l" t="t" r="r" b="b"/>
            <a:pathLst>
              <a:path w="2361439" h="614386">
                <a:moveTo>
                  <a:pt x="0" y="0"/>
                </a:moveTo>
                <a:lnTo>
                  <a:pt x="2361439" y="0"/>
                </a:lnTo>
                <a:lnTo>
                  <a:pt x="2361439" y="614386"/>
                </a:lnTo>
                <a:lnTo>
                  <a:pt x="0" y="6143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93724" b="-1906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14175571" y="7958114"/>
            <a:ext cx="2361439" cy="614386"/>
          </a:xfrm>
          <a:custGeom>
            <a:avLst/>
            <a:gdLst/>
            <a:ahLst/>
            <a:cxnLst/>
            <a:rect l="l" t="t" r="r" b="b"/>
            <a:pathLst>
              <a:path w="2361439" h="614386">
                <a:moveTo>
                  <a:pt x="0" y="0"/>
                </a:moveTo>
                <a:lnTo>
                  <a:pt x="2361439" y="0"/>
                </a:lnTo>
                <a:lnTo>
                  <a:pt x="2361439" y="614386"/>
                </a:lnTo>
                <a:lnTo>
                  <a:pt x="0" y="61438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93724" b="-19063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20"/>
          <p:cNvGrpSpPr/>
          <p:nvPr/>
        </p:nvGrpSpPr>
        <p:grpSpPr>
          <a:xfrm>
            <a:off x="0" y="7894320"/>
            <a:ext cx="15240000" cy="711013"/>
            <a:chOff x="0" y="0"/>
            <a:chExt cx="2833290" cy="13218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833290" cy="132185"/>
            </a:xfrm>
            <a:custGeom>
              <a:avLst/>
              <a:gdLst/>
              <a:ahLst/>
              <a:cxnLst/>
              <a:rect l="l" t="t" r="r" b="b"/>
              <a:pathLst>
                <a:path w="2833290" h="132185">
                  <a:moveTo>
                    <a:pt x="0" y="0"/>
                  </a:moveTo>
                  <a:lnTo>
                    <a:pt x="2833290" y="0"/>
                  </a:lnTo>
                  <a:lnTo>
                    <a:pt x="2833290" y="132185"/>
                  </a:lnTo>
                  <a:lnTo>
                    <a:pt x="0" y="132185"/>
                  </a:lnTo>
                  <a:close/>
                </a:path>
              </a:pathLst>
            </a:custGeom>
            <a:blipFill>
              <a:blip r:embed="rId9"/>
              <a:stretch>
                <a:fillRect t="-1021710" b="-102171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9801299" y="7696200"/>
            <a:ext cx="5438701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384B59"/>
                </a:solidFill>
                <a:latin typeface="Montserrat"/>
                <a:ea typeface="Montserrat"/>
                <a:cs typeface="Montserrat"/>
                <a:sym typeface="Montserrat"/>
              </a:rPr>
              <a:t>Copyright © 360 Law Group Limited, London, 2024. All Rights Reserved.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91434" y="1586658"/>
            <a:ext cx="8308080" cy="637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78"/>
              </a:lnSpc>
              <a:spcBef>
                <a:spcPct val="0"/>
              </a:spcBef>
            </a:pPr>
            <a:r>
              <a:rPr lang="en-US" sz="3770" b="1">
                <a:solidFill>
                  <a:srgbClr val="384B5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Inheritance Tax &amp; Lifetime Gifting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57250" y="2743149"/>
            <a:ext cx="3588224" cy="374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4"/>
              </a:lnSpc>
              <a:spcBef>
                <a:spcPct val="0"/>
              </a:spcBef>
            </a:pPr>
            <a:r>
              <a:rPr lang="en-US" sz="2145">
                <a:solidFill>
                  <a:srgbClr val="384B59"/>
                </a:solidFill>
                <a:latin typeface="Canva Sans"/>
                <a:ea typeface="Canva Sans"/>
                <a:cs typeface="Canva Sans"/>
                <a:sym typeface="Canva Sans"/>
              </a:rPr>
              <a:t>Inheritance tax overview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35445" y="3467049"/>
            <a:ext cx="4696141" cy="374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04"/>
              </a:lnSpc>
              <a:spcBef>
                <a:spcPct val="0"/>
              </a:spcBef>
            </a:pPr>
            <a:r>
              <a:rPr lang="en-US" sz="2145">
                <a:solidFill>
                  <a:srgbClr val="384B59"/>
                </a:solidFill>
                <a:latin typeface="Canva Sans"/>
                <a:ea typeface="Canva Sans"/>
                <a:cs typeface="Canva Sans"/>
                <a:sym typeface="Canva Sans"/>
              </a:rPr>
              <a:t>Lifetime gifting rules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806" y="8066699"/>
            <a:ext cx="15221194" cy="505801"/>
            <a:chOff x="0" y="0"/>
            <a:chExt cx="2829793" cy="940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29794" cy="94034"/>
            </a:xfrm>
            <a:custGeom>
              <a:avLst/>
              <a:gdLst/>
              <a:ahLst/>
              <a:cxnLst/>
              <a:rect l="l" t="t" r="r" b="b"/>
              <a:pathLst>
                <a:path w="2829794" h="94034">
                  <a:moveTo>
                    <a:pt x="0" y="0"/>
                  </a:moveTo>
                  <a:lnTo>
                    <a:pt x="2829794" y="0"/>
                  </a:lnTo>
                  <a:lnTo>
                    <a:pt x="2829794" y="94034"/>
                  </a:lnTo>
                  <a:lnTo>
                    <a:pt x="0" y="940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Freeform 4"/>
          <p:cNvSpPr/>
          <p:nvPr/>
        </p:nvSpPr>
        <p:spPr>
          <a:xfrm>
            <a:off x="0" y="7958114"/>
            <a:ext cx="2361439" cy="614386"/>
          </a:xfrm>
          <a:custGeom>
            <a:avLst/>
            <a:gdLst/>
            <a:ahLst/>
            <a:cxnLst/>
            <a:rect l="l" t="t" r="r" b="b"/>
            <a:pathLst>
              <a:path w="2361439" h="614386">
                <a:moveTo>
                  <a:pt x="0" y="0"/>
                </a:moveTo>
                <a:lnTo>
                  <a:pt x="2361439" y="0"/>
                </a:lnTo>
                <a:lnTo>
                  <a:pt x="2361439" y="614386"/>
                </a:lnTo>
                <a:lnTo>
                  <a:pt x="0" y="6143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724" b="-1906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2361439" y="7958114"/>
            <a:ext cx="2361439" cy="614386"/>
          </a:xfrm>
          <a:custGeom>
            <a:avLst/>
            <a:gdLst/>
            <a:ahLst/>
            <a:cxnLst/>
            <a:rect l="l" t="t" r="r" b="b"/>
            <a:pathLst>
              <a:path w="2361439" h="614386">
                <a:moveTo>
                  <a:pt x="0" y="0"/>
                </a:moveTo>
                <a:lnTo>
                  <a:pt x="2361439" y="0"/>
                </a:lnTo>
                <a:lnTo>
                  <a:pt x="2361439" y="614386"/>
                </a:lnTo>
                <a:lnTo>
                  <a:pt x="0" y="6143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724" b="-1906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4729815" y="7958114"/>
            <a:ext cx="2361439" cy="614386"/>
          </a:xfrm>
          <a:custGeom>
            <a:avLst/>
            <a:gdLst/>
            <a:ahLst/>
            <a:cxnLst/>
            <a:rect l="l" t="t" r="r" b="b"/>
            <a:pathLst>
              <a:path w="2361439" h="614386">
                <a:moveTo>
                  <a:pt x="0" y="0"/>
                </a:moveTo>
                <a:lnTo>
                  <a:pt x="2361439" y="0"/>
                </a:lnTo>
                <a:lnTo>
                  <a:pt x="2361439" y="614386"/>
                </a:lnTo>
                <a:lnTo>
                  <a:pt x="0" y="6143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724" b="-1906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7091254" y="7958114"/>
            <a:ext cx="2361439" cy="614386"/>
          </a:xfrm>
          <a:custGeom>
            <a:avLst/>
            <a:gdLst/>
            <a:ahLst/>
            <a:cxnLst/>
            <a:rect l="l" t="t" r="r" b="b"/>
            <a:pathLst>
              <a:path w="2361439" h="614386">
                <a:moveTo>
                  <a:pt x="0" y="0"/>
                </a:moveTo>
                <a:lnTo>
                  <a:pt x="2361439" y="0"/>
                </a:lnTo>
                <a:lnTo>
                  <a:pt x="2361439" y="614386"/>
                </a:lnTo>
                <a:lnTo>
                  <a:pt x="0" y="6143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724" b="-1906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9452693" y="7958114"/>
            <a:ext cx="2361439" cy="614386"/>
          </a:xfrm>
          <a:custGeom>
            <a:avLst/>
            <a:gdLst/>
            <a:ahLst/>
            <a:cxnLst/>
            <a:rect l="l" t="t" r="r" b="b"/>
            <a:pathLst>
              <a:path w="2361439" h="614386">
                <a:moveTo>
                  <a:pt x="0" y="0"/>
                </a:moveTo>
                <a:lnTo>
                  <a:pt x="2361439" y="0"/>
                </a:lnTo>
                <a:lnTo>
                  <a:pt x="2361439" y="614386"/>
                </a:lnTo>
                <a:lnTo>
                  <a:pt x="0" y="6143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724" b="-1906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1814132" y="7958114"/>
            <a:ext cx="2361439" cy="614386"/>
          </a:xfrm>
          <a:custGeom>
            <a:avLst/>
            <a:gdLst/>
            <a:ahLst/>
            <a:cxnLst/>
            <a:rect l="l" t="t" r="r" b="b"/>
            <a:pathLst>
              <a:path w="2361439" h="614386">
                <a:moveTo>
                  <a:pt x="0" y="0"/>
                </a:moveTo>
                <a:lnTo>
                  <a:pt x="2361439" y="0"/>
                </a:lnTo>
                <a:lnTo>
                  <a:pt x="2361439" y="614386"/>
                </a:lnTo>
                <a:lnTo>
                  <a:pt x="0" y="6143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724" b="-19063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4175571" y="7958114"/>
            <a:ext cx="2361439" cy="614386"/>
          </a:xfrm>
          <a:custGeom>
            <a:avLst/>
            <a:gdLst/>
            <a:ahLst/>
            <a:cxnLst/>
            <a:rect l="l" t="t" r="r" b="b"/>
            <a:pathLst>
              <a:path w="2361439" h="614386">
                <a:moveTo>
                  <a:pt x="0" y="0"/>
                </a:moveTo>
                <a:lnTo>
                  <a:pt x="2361439" y="0"/>
                </a:lnTo>
                <a:lnTo>
                  <a:pt x="2361439" y="614386"/>
                </a:lnTo>
                <a:lnTo>
                  <a:pt x="0" y="61438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3724" b="-190633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0" y="7894320"/>
            <a:ext cx="15240000" cy="711013"/>
            <a:chOff x="0" y="0"/>
            <a:chExt cx="2833290" cy="13218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833290" cy="132185"/>
            </a:xfrm>
            <a:custGeom>
              <a:avLst/>
              <a:gdLst/>
              <a:ahLst/>
              <a:cxnLst/>
              <a:rect l="l" t="t" r="r" b="b"/>
              <a:pathLst>
                <a:path w="2833290" h="132185">
                  <a:moveTo>
                    <a:pt x="0" y="0"/>
                  </a:moveTo>
                  <a:lnTo>
                    <a:pt x="2833290" y="0"/>
                  </a:lnTo>
                  <a:lnTo>
                    <a:pt x="2833290" y="132185"/>
                  </a:lnTo>
                  <a:lnTo>
                    <a:pt x="0" y="132185"/>
                  </a:lnTo>
                  <a:close/>
                </a:path>
              </a:pathLst>
            </a:custGeom>
            <a:blipFill>
              <a:blip r:embed="rId3"/>
              <a:stretch>
                <a:fillRect t="-1021710" b="-102171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471067" y="1943150"/>
            <a:ext cx="5249776" cy="1212757"/>
            <a:chOff x="0" y="0"/>
            <a:chExt cx="1659189" cy="38329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659189" cy="383291"/>
            </a:xfrm>
            <a:custGeom>
              <a:avLst/>
              <a:gdLst/>
              <a:ahLst/>
              <a:cxnLst/>
              <a:rect l="l" t="t" r="r" b="b"/>
              <a:pathLst>
                <a:path w="1659189" h="383291">
                  <a:moveTo>
                    <a:pt x="61938" y="0"/>
                  </a:moveTo>
                  <a:lnTo>
                    <a:pt x="1597251" y="0"/>
                  </a:lnTo>
                  <a:cubicBezTo>
                    <a:pt x="1631458" y="0"/>
                    <a:pt x="1659189" y="27731"/>
                    <a:pt x="1659189" y="61938"/>
                  </a:cubicBezTo>
                  <a:lnTo>
                    <a:pt x="1659189" y="321353"/>
                  </a:lnTo>
                  <a:cubicBezTo>
                    <a:pt x="1659189" y="355560"/>
                    <a:pt x="1631458" y="383291"/>
                    <a:pt x="1597251" y="383291"/>
                  </a:cubicBezTo>
                  <a:lnTo>
                    <a:pt x="61938" y="383291"/>
                  </a:lnTo>
                  <a:cubicBezTo>
                    <a:pt x="27731" y="383291"/>
                    <a:pt x="0" y="355560"/>
                    <a:pt x="0" y="321353"/>
                  </a:cubicBezTo>
                  <a:lnTo>
                    <a:pt x="0" y="61938"/>
                  </a:lnTo>
                  <a:cubicBezTo>
                    <a:pt x="0" y="27731"/>
                    <a:pt x="27731" y="0"/>
                    <a:pt x="61938" y="0"/>
                  </a:cubicBezTo>
                  <a:close/>
                </a:path>
              </a:pathLst>
            </a:custGeom>
            <a:solidFill>
              <a:srgbClr val="0EADC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28575"/>
              <a:ext cx="1659189" cy="4118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239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135489" y="19864"/>
            <a:ext cx="3128044" cy="1283497"/>
          </a:xfrm>
          <a:custGeom>
            <a:avLst/>
            <a:gdLst/>
            <a:ahLst/>
            <a:cxnLst/>
            <a:rect l="l" t="t" r="r" b="b"/>
            <a:pathLst>
              <a:path w="3128044" h="1283497">
                <a:moveTo>
                  <a:pt x="0" y="0"/>
                </a:moveTo>
                <a:lnTo>
                  <a:pt x="3128044" y="0"/>
                </a:lnTo>
                <a:lnTo>
                  <a:pt x="3128044" y="1283497"/>
                </a:lnTo>
                <a:lnTo>
                  <a:pt x="0" y="12834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3621301" y="19864"/>
            <a:ext cx="1618699" cy="1618699"/>
          </a:xfrm>
          <a:custGeom>
            <a:avLst/>
            <a:gdLst/>
            <a:ahLst/>
            <a:cxnLst/>
            <a:rect l="l" t="t" r="r" b="b"/>
            <a:pathLst>
              <a:path w="1618699" h="1618699">
                <a:moveTo>
                  <a:pt x="0" y="0"/>
                </a:moveTo>
                <a:lnTo>
                  <a:pt x="1618699" y="0"/>
                </a:lnTo>
                <a:lnTo>
                  <a:pt x="1618699" y="1618698"/>
                </a:lnTo>
                <a:lnTo>
                  <a:pt x="0" y="16186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13694076" y="82655"/>
            <a:ext cx="1483133" cy="1483133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Freeform 20"/>
          <p:cNvSpPr/>
          <p:nvPr/>
        </p:nvSpPr>
        <p:spPr>
          <a:xfrm>
            <a:off x="6099731" y="3607225"/>
            <a:ext cx="1983047" cy="2117817"/>
          </a:xfrm>
          <a:custGeom>
            <a:avLst/>
            <a:gdLst/>
            <a:ahLst/>
            <a:cxnLst/>
            <a:rect l="l" t="t" r="r" b="b"/>
            <a:pathLst>
              <a:path w="1983047" h="2117817">
                <a:moveTo>
                  <a:pt x="0" y="0"/>
                </a:moveTo>
                <a:lnTo>
                  <a:pt x="1983046" y="0"/>
                </a:lnTo>
                <a:lnTo>
                  <a:pt x="1983046" y="2117817"/>
                </a:lnTo>
                <a:lnTo>
                  <a:pt x="0" y="21178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9801299" y="7696200"/>
            <a:ext cx="5438701" cy="19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  <a:spcBef>
                <a:spcPct val="0"/>
              </a:spcBef>
            </a:pPr>
            <a:r>
              <a:rPr lang="en-US" sz="1200">
                <a:solidFill>
                  <a:srgbClr val="384B59"/>
                </a:solidFill>
                <a:latin typeface="Montserrat"/>
                <a:ea typeface="Montserrat"/>
                <a:cs typeface="Montserrat"/>
                <a:sym typeface="Montserrat"/>
              </a:rPr>
              <a:t>Copyright © 360 Law Group Limited, London, 2024. All Rights Reserved.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743920" y="2168787"/>
            <a:ext cx="4713475" cy="637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278"/>
              </a:lnSpc>
              <a:spcBef>
                <a:spcPct val="0"/>
              </a:spcBef>
            </a:pPr>
            <a:r>
              <a:rPr lang="en-US" sz="377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Questions?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03119" y="6138261"/>
            <a:ext cx="12176269" cy="727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8"/>
              </a:lnSpc>
            </a:pPr>
            <a:r>
              <a:rPr lang="en-US" sz="2120">
                <a:solidFill>
                  <a:srgbClr val="384B59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120" b="1">
                <a:solidFill>
                  <a:srgbClr val="0A8DB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enquiries@360lawgroup.co.uk</a:t>
            </a:r>
          </a:p>
          <a:p>
            <a:pPr algn="ctr">
              <a:lnSpc>
                <a:spcPts val="2968"/>
              </a:lnSpc>
              <a:spcBef>
                <a:spcPct val="0"/>
              </a:spcBef>
            </a:pPr>
            <a:r>
              <a:rPr lang="en-US" sz="2120" b="1">
                <a:solidFill>
                  <a:srgbClr val="0A8DB6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0333 772 0926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257</Words>
  <Application>Microsoft Macintosh PowerPoint</Application>
  <PresentationFormat>Custom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Montserrat Bold</vt:lpstr>
      <vt:lpstr>Canva Sans</vt:lpstr>
      <vt:lpstr>Canva Sans Bold</vt:lpstr>
      <vt:lpstr>Montserrat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Secure your legacy</dc:title>
  <cp:lastModifiedBy>Andrea Hewson</cp:lastModifiedBy>
  <cp:revision>3</cp:revision>
  <dcterms:created xsi:type="dcterms:W3CDTF">2006-08-16T00:00:00Z</dcterms:created>
  <dcterms:modified xsi:type="dcterms:W3CDTF">2024-10-08T09:01:52Z</dcterms:modified>
  <dc:identifier>DAGRGPTGtc8</dc:identifier>
</cp:coreProperties>
</file>